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03" r:id="rId5"/>
    <p:sldId id="256" r:id="rId6"/>
    <p:sldId id="393" r:id="rId7"/>
    <p:sldId id="259" r:id="rId8"/>
    <p:sldId id="405" r:id="rId9"/>
    <p:sldId id="392" r:id="rId10"/>
    <p:sldId id="404" r:id="rId11"/>
    <p:sldId id="395" r:id="rId12"/>
    <p:sldId id="268" r:id="rId13"/>
    <p:sldId id="262" r:id="rId14"/>
    <p:sldId id="263" r:id="rId15"/>
    <p:sldId id="264" r:id="rId16"/>
    <p:sldId id="269" r:id="rId17"/>
    <p:sldId id="26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431F17"/>
    <a:srgbClr val="A7FF00"/>
    <a:srgbClr val="000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70F17-1908-4D20-B8D3-98FF4A17F818}" v="7" dt="2024-11-07T14:28:56.21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0B870F17-1908-4D20-B8D3-98FF4A17F818}"/>
    <pc:docChg chg="undo custSel modSld sldOrd">
      <pc:chgData name="Thomas Noordeloos" userId="df9f46e9-7760-4f6a-814f-9e8180d7b46a" providerId="ADAL" clId="{0B870F17-1908-4D20-B8D3-98FF4A17F818}" dt="2024-11-07T14:29:00.843" v="47" actId="1076"/>
      <pc:docMkLst>
        <pc:docMk/>
      </pc:docMkLst>
      <pc:sldChg chg="modSp mod">
        <pc:chgData name="Thomas Noordeloos" userId="df9f46e9-7760-4f6a-814f-9e8180d7b46a" providerId="ADAL" clId="{0B870F17-1908-4D20-B8D3-98FF4A17F818}" dt="2024-11-07T14:25:56.158" v="25" actId="12"/>
        <pc:sldMkLst>
          <pc:docMk/>
          <pc:sldMk cId="2859079353" sldId="256"/>
        </pc:sldMkLst>
        <pc:spChg chg="mod">
          <ac:chgData name="Thomas Noordeloos" userId="df9f46e9-7760-4f6a-814f-9e8180d7b46a" providerId="ADAL" clId="{0B870F17-1908-4D20-B8D3-98FF4A17F818}" dt="2024-11-07T14:25:05.508" v="15" actId="20577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0B870F17-1908-4D20-B8D3-98FF4A17F818}" dt="2024-11-07T14:25:56.158" v="25" actId="12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0B870F17-1908-4D20-B8D3-98FF4A17F818}" dt="2024-11-07T14:25:31.526" v="23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addSp delSp modSp mod">
        <pc:chgData name="Thomas Noordeloos" userId="df9f46e9-7760-4f6a-814f-9e8180d7b46a" providerId="ADAL" clId="{0B870F17-1908-4D20-B8D3-98FF4A17F818}" dt="2024-11-07T14:27:11.869" v="39" actId="1076"/>
        <pc:sldMkLst>
          <pc:docMk/>
          <pc:sldMk cId="318625009" sldId="259"/>
        </pc:sldMkLst>
        <pc:spChg chg="del mod">
          <ac:chgData name="Thomas Noordeloos" userId="df9f46e9-7760-4f6a-814f-9e8180d7b46a" providerId="ADAL" clId="{0B870F17-1908-4D20-B8D3-98FF4A17F818}" dt="2024-11-07T14:26:54.579" v="33" actId="478"/>
          <ac:spMkLst>
            <pc:docMk/>
            <pc:sldMk cId="318625009" sldId="259"/>
            <ac:spMk id="2" creationId="{4BFBDBC5-A344-AF4A-BB62-D4EE43685B46}"/>
          </ac:spMkLst>
        </pc:spChg>
        <pc:spChg chg="add del mod">
          <ac:chgData name="Thomas Noordeloos" userId="df9f46e9-7760-4f6a-814f-9e8180d7b46a" providerId="ADAL" clId="{0B870F17-1908-4D20-B8D3-98FF4A17F818}" dt="2024-11-07T14:26:56.045" v="34" actId="478"/>
          <ac:spMkLst>
            <pc:docMk/>
            <pc:sldMk cId="318625009" sldId="259"/>
            <ac:spMk id="5" creationId="{A65B1099-3807-E791-E98F-01F0ABD32DC8}"/>
          </ac:spMkLst>
        </pc:spChg>
        <pc:spChg chg="add mod">
          <ac:chgData name="Thomas Noordeloos" userId="df9f46e9-7760-4f6a-814f-9e8180d7b46a" providerId="ADAL" clId="{0B870F17-1908-4D20-B8D3-98FF4A17F818}" dt="2024-11-07T14:26:56.917" v="35"/>
          <ac:spMkLst>
            <pc:docMk/>
            <pc:sldMk cId="318625009" sldId="259"/>
            <ac:spMk id="6" creationId="{D51CC759-4B58-B432-5DD7-7D4AD62B196A}"/>
          </ac:spMkLst>
        </pc:spChg>
        <pc:graphicFrameChg chg="mod modGraphic">
          <ac:chgData name="Thomas Noordeloos" userId="df9f46e9-7760-4f6a-814f-9e8180d7b46a" providerId="ADAL" clId="{0B870F17-1908-4D20-B8D3-98FF4A17F818}" dt="2024-11-07T14:27:11.869" v="39" actId="1076"/>
          <ac:graphicFrameMkLst>
            <pc:docMk/>
            <pc:sldMk cId="318625009" sldId="259"/>
            <ac:graphicFrameMk id="4" creationId="{DF91B2F5-6D98-40FA-BB65-23FD40E722CE}"/>
          </ac:graphicFrameMkLst>
        </pc:graphicFrameChg>
        <pc:picChg chg="del">
          <ac:chgData name="Thomas Noordeloos" userId="df9f46e9-7760-4f6a-814f-9e8180d7b46a" providerId="ADAL" clId="{0B870F17-1908-4D20-B8D3-98FF4A17F818}" dt="2024-11-07T14:27:00.440" v="36" actId="478"/>
          <ac:picMkLst>
            <pc:docMk/>
            <pc:sldMk cId="318625009" sldId="259"/>
            <ac:picMk id="15" creationId="{C63FE923-26AC-4620-A120-D7242591F003}"/>
          </ac:picMkLst>
        </pc:picChg>
      </pc:sldChg>
      <pc:sldChg chg="ord">
        <pc:chgData name="Thomas Noordeloos" userId="df9f46e9-7760-4f6a-814f-9e8180d7b46a" providerId="ADAL" clId="{0B870F17-1908-4D20-B8D3-98FF4A17F818}" dt="2024-11-07T14:27:18.918" v="41"/>
        <pc:sldMkLst>
          <pc:docMk/>
          <pc:sldMk cId="2594477868" sldId="393"/>
        </pc:sldMkLst>
      </pc:sldChg>
      <pc:sldChg chg="addSp modSp mod">
        <pc:chgData name="Thomas Noordeloos" userId="df9f46e9-7760-4f6a-814f-9e8180d7b46a" providerId="ADAL" clId="{0B870F17-1908-4D20-B8D3-98FF4A17F818}" dt="2024-11-07T14:29:00.843" v="47" actId="1076"/>
        <pc:sldMkLst>
          <pc:docMk/>
          <pc:sldMk cId="2156861949" sldId="395"/>
        </pc:sldMkLst>
        <pc:spChg chg="mod">
          <ac:chgData name="Thomas Noordeloos" userId="df9f46e9-7760-4f6a-814f-9e8180d7b46a" providerId="ADAL" clId="{0B870F17-1908-4D20-B8D3-98FF4A17F818}" dt="2024-11-07T14:27:46.558" v="43" actId="1076"/>
          <ac:spMkLst>
            <pc:docMk/>
            <pc:sldMk cId="2156861949" sldId="395"/>
            <ac:spMk id="2" creationId="{00000000-0000-0000-0000-000000000000}"/>
          </ac:spMkLst>
        </pc:spChg>
        <pc:picChg chg="mod">
          <ac:chgData name="Thomas Noordeloos" userId="df9f46e9-7760-4f6a-814f-9e8180d7b46a" providerId="ADAL" clId="{0B870F17-1908-4D20-B8D3-98FF4A17F818}" dt="2024-11-07T14:29:00.843" v="47" actId="1076"/>
          <ac:picMkLst>
            <pc:docMk/>
            <pc:sldMk cId="2156861949" sldId="395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0B870F17-1908-4D20-B8D3-98FF4A17F818}" dt="2024-11-07T14:28:56.213" v="46" actId="1076"/>
          <ac:picMkLst>
            <pc:docMk/>
            <pc:sldMk cId="2156861949" sldId="395"/>
            <ac:picMk id="1026" creationId="{D61EB169-7539-42AB-5A5E-BA6441B4258C}"/>
          </ac:picMkLst>
        </pc:picChg>
      </pc:sldChg>
      <pc:sldChg chg="modSp">
        <pc:chgData name="Thomas Noordeloos" userId="df9f46e9-7760-4f6a-814f-9e8180d7b46a" providerId="ADAL" clId="{0B870F17-1908-4D20-B8D3-98FF4A17F818}" dt="2024-11-07T14:23:27.903" v="1" actId="1076"/>
        <pc:sldMkLst>
          <pc:docMk/>
          <pc:sldMk cId="3165203202" sldId="403"/>
        </pc:sldMkLst>
        <pc:picChg chg="mod">
          <ac:chgData name="Thomas Noordeloos" userId="df9f46e9-7760-4f6a-814f-9e8180d7b46a" providerId="ADAL" clId="{0B870F17-1908-4D20-B8D3-98FF4A17F818}" dt="2024-11-07T14:23:27.903" v="1" actId="1076"/>
          <ac:picMkLst>
            <pc:docMk/>
            <pc:sldMk cId="3165203202" sldId="403"/>
            <ac:picMk id="1026" creationId="{B6D7F266-519B-C750-D780-6D5263E9AC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Herschrijven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C9FF-3442-4742-9C8C-9F20E0F20E8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0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onzichtbaar</a:t>
            </a:r>
            <a:r>
              <a:rPr lang="en-US" dirty="0"/>
              <a:t>, </a:t>
            </a:r>
            <a:r>
              <a:rPr lang="en-US" dirty="0" err="1"/>
              <a:t>sluimerend</a:t>
            </a:r>
            <a:r>
              <a:rPr lang="en-US" dirty="0"/>
              <a:t>, </a:t>
            </a:r>
            <a:r>
              <a:rPr lang="en-US" dirty="0" err="1"/>
              <a:t>verborgen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12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4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haesis.nl/maatschappij100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haesis.nl/maatschappij100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D7F266-519B-C750-D780-6D5263E9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583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132F1F-5F18-FF9C-92A7-B8F8A234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19" y="0"/>
            <a:ext cx="2358081" cy="23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F89FE-D4A7-3A49-BF13-49C5A65C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zijn ontwikkelingen belangrijk?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3E17EE-9C20-F44D-83CC-BACA4FE73713}"/>
              </a:ext>
            </a:extLst>
          </p:cNvPr>
          <p:cNvSpPr txBox="1"/>
          <p:nvPr/>
        </p:nvSpPr>
        <p:spPr>
          <a:xfrm>
            <a:off x="838200" y="2183130"/>
            <a:ext cx="104063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/>
              <a:t>Nieuwe ontwikkelingen </a:t>
            </a:r>
            <a:r>
              <a:rPr lang="nl-NL" sz="2000">
                <a:sym typeface="Wingdings" pitchFamily="2" charset="2"/>
              </a:rPr>
              <a:t> Nieuwe problemen, behoeften &amp; kansen!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De doelgroep ontwikkelt zich snel en is niet loyaal aan bedrijven.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Voorlopen op de concurrentie.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ym typeface="Wingdings" pitchFamily="2" charset="2"/>
              </a:rPr>
              <a:t>Een product/ dienst ontwikkelen dat duurzaam is, lang meegaat en inspeelt op ontwikkelingen.</a:t>
            </a:r>
          </a:p>
          <a:p>
            <a:endParaRPr lang="nl-NL" sz="2000"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ym typeface="Wingdings" pitchFamily="2" charset="2"/>
            </a:endParaRPr>
          </a:p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44C54A5-0A6D-4EB1-91DD-C1BCCD6425CB}"/>
              </a:ext>
            </a:extLst>
          </p:cNvPr>
          <p:cNvSpPr txBox="1"/>
          <p:nvPr/>
        </p:nvSpPr>
        <p:spPr>
          <a:xfrm>
            <a:off x="838200" y="4860786"/>
            <a:ext cx="10806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400" b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Inspelen op (latente) behoefte van de Innovators en </a:t>
            </a:r>
            <a:r>
              <a:rPr lang="nl-NL" sz="2400" b="1" err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Early</a:t>
            </a:r>
            <a:r>
              <a:rPr lang="nl-NL" sz="2400" b="1">
                <a:solidFill>
                  <a:srgbClr val="B8A1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 Adopters.</a:t>
            </a:r>
          </a:p>
        </p:txBody>
      </p:sp>
    </p:spTree>
    <p:extLst>
      <p:ext uri="{BB962C8B-B14F-4D97-AF65-F5344CB8AC3E}">
        <p14:creationId xmlns:p14="http://schemas.microsoft.com/office/powerpoint/2010/main" val="27959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F4E9E5CD-3D98-416C-90FA-C7FFC17E3D5D}"/>
              </a:ext>
            </a:extLst>
          </p:cNvPr>
          <p:cNvGrpSpPr/>
          <p:nvPr/>
        </p:nvGrpSpPr>
        <p:grpSpPr>
          <a:xfrm>
            <a:off x="1219200" y="1376482"/>
            <a:ext cx="9753600" cy="3733800"/>
            <a:chOff x="1219200" y="1376482"/>
            <a:chExt cx="9753600" cy="3733800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C5A20F76-7DF8-4F81-8ABF-90C4BF7251C7}"/>
                </a:ext>
              </a:extLst>
            </p:cNvPr>
            <p:cNvGrpSpPr/>
            <p:nvPr/>
          </p:nvGrpSpPr>
          <p:grpSpPr>
            <a:xfrm>
              <a:off x="1219200" y="1376482"/>
              <a:ext cx="9753600" cy="3733800"/>
              <a:chOff x="1219200" y="1825625"/>
              <a:chExt cx="9753600" cy="3733800"/>
            </a:xfrm>
          </p:grpSpPr>
          <p:pic>
            <p:nvPicPr>
              <p:cNvPr id="3" name="Picture 2" descr="Afbeeldingsresultaat voor adoptiecurve">
                <a:extLst>
                  <a:ext uri="{FF2B5EF4-FFF2-40B4-BE49-F238E27FC236}">
                    <a16:creationId xmlns:a16="http://schemas.microsoft.com/office/drawing/2014/main" id="{F4D7E151-0484-47F9-9BC5-39B93685B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825625"/>
                <a:ext cx="9753600" cy="3733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5CAC0A3D-FAB6-431F-AD61-D3585C1A3B2A}"/>
                  </a:ext>
                </a:extLst>
              </p:cNvPr>
              <p:cNvSpPr/>
              <p:nvPr/>
            </p:nvSpPr>
            <p:spPr>
              <a:xfrm>
                <a:off x="2366682" y="3254188"/>
                <a:ext cx="1389530" cy="663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6722BFA-5B47-4879-9AED-1EB9F65A0593}"/>
                </a:ext>
              </a:extLst>
            </p:cNvPr>
            <p:cNvSpPr/>
            <p:nvPr/>
          </p:nvSpPr>
          <p:spPr>
            <a:xfrm>
              <a:off x="1219200" y="4850758"/>
              <a:ext cx="1497106" cy="186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DF78F0-5F83-9E4A-B87A-D1D2B8CE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Adoptiecurve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377D0C-13D8-4737-9C69-D61BA180087C}"/>
              </a:ext>
            </a:extLst>
          </p:cNvPr>
          <p:cNvSpPr txBox="1"/>
          <p:nvPr/>
        </p:nvSpPr>
        <p:spPr>
          <a:xfrm>
            <a:off x="1313330" y="5476636"/>
            <a:ext cx="307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Risiconemers</a:t>
            </a:r>
          </a:p>
          <a:p>
            <a:pPr algn="ctr"/>
            <a:r>
              <a:rPr lang="nl-NL"/>
              <a:t>Nieuwe uitdaging</a:t>
            </a:r>
          </a:p>
          <a:p>
            <a:pPr algn="ctr"/>
            <a:r>
              <a:rPr lang="nl-NL"/>
              <a:t>Trendsetters / trendvolgers</a:t>
            </a:r>
          </a:p>
          <a:p>
            <a:pPr algn="ctr"/>
            <a:endParaRPr lang="nl-NL"/>
          </a:p>
        </p:txBody>
      </p:sp>
      <p:pic>
        <p:nvPicPr>
          <p:cNvPr id="16" name="Picture 2" descr="Afbeeldingsresultaat voor adoptiecurve">
            <a:extLst>
              <a:ext uri="{FF2B5EF4-FFF2-40B4-BE49-F238E27FC236}">
                <a16:creationId xmlns:a16="http://schemas.microsoft.com/office/drawing/2014/main" id="{848AE431-2B84-4208-A423-983B61B27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/>
          <a:stretch/>
        </p:blipFill>
        <p:spPr bwMode="auto">
          <a:xfrm>
            <a:off x="4374776" y="1376482"/>
            <a:ext cx="65980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adoptiecurve">
            <a:extLst>
              <a:ext uri="{FF2B5EF4-FFF2-40B4-BE49-F238E27FC236}">
                <a16:creationId xmlns:a16="http://schemas.microsoft.com/office/drawing/2014/main" id="{BEAEF69E-CF10-41B7-B55E-0BF62F061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42581" r="73437" b="44453"/>
          <a:stretch/>
        </p:blipFill>
        <p:spPr bwMode="auto">
          <a:xfrm>
            <a:off x="2850777" y="4850758"/>
            <a:ext cx="1326776" cy="4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adoptiecurve">
            <a:extLst>
              <a:ext uri="{FF2B5EF4-FFF2-40B4-BE49-F238E27FC236}">
                <a16:creationId xmlns:a16="http://schemas.microsoft.com/office/drawing/2014/main" id="{4A31633B-EFE3-408C-B0D2-A839B1ED6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2" r="84651"/>
          <a:stretch/>
        </p:blipFill>
        <p:spPr bwMode="auto">
          <a:xfrm>
            <a:off x="1219200" y="4944233"/>
            <a:ext cx="1497106" cy="2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2E07-2AF0-3D4C-854F-F2DA1570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Innovators &amp; </a:t>
            </a:r>
            <a:r>
              <a:rPr lang="nl-NL" b="1" err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adopters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3F33912-709F-294B-90E3-FA18E70169DA}"/>
              </a:ext>
            </a:extLst>
          </p:cNvPr>
          <p:cNvSpPr txBox="1"/>
          <p:nvPr/>
        </p:nvSpPr>
        <p:spPr>
          <a:xfrm>
            <a:off x="838200" y="1805940"/>
            <a:ext cx="101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Zoek een innovator of </a:t>
            </a:r>
            <a:r>
              <a:rPr lang="nl-NL" err="1"/>
              <a:t>early</a:t>
            </a:r>
            <a:r>
              <a:rPr lang="nl-NL"/>
              <a:t> adopter die de ontwikkelingen kan beamen. Deze heb je nodig voor de podcast.</a:t>
            </a:r>
          </a:p>
        </p:txBody>
      </p:sp>
      <p:pic>
        <p:nvPicPr>
          <p:cNvPr id="2050" name="Picture 2" descr="How to Reach Early Adopters with Sponsored Content | BuySellAds Content  Portal | For Advertisers">
            <a:extLst>
              <a:ext uri="{FF2B5EF4-FFF2-40B4-BE49-F238E27FC236}">
                <a16:creationId xmlns:a16="http://schemas.microsoft.com/office/drawing/2014/main" id="{2A14AA2F-54E1-42C3-A367-E53A144D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2" y="2569509"/>
            <a:ext cx="6734735" cy="353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3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analyse</a:t>
            </a:r>
            <a:endParaRPr lang="nl-NL">
              <a:solidFill>
                <a:srgbClr val="B8A1FF"/>
              </a:solidFill>
            </a:endParaRPr>
          </a:p>
        </p:txBody>
      </p:sp>
      <p:pic>
        <p:nvPicPr>
          <p:cNvPr id="1026" name="Picture 2" descr="SWOT STERKTE ZWAKTE Analyse INTERNE EXTERNE STRATEGIE kansen bedreigingen  sterkten zwakten STRENGTS">
            <a:extLst>
              <a:ext uri="{FF2B5EF4-FFF2-40B4-BE49-F238E27FC236}">
                <a16:creationId xmlns:a16="http://schemas.microsoft.com/office/drawing/2014/main" id="{BFE44535-86FA-46BD-B72E-80DA9F8C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77" y="1465352"/>
            <a:ext cx="6946526" cy="45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BD60A-FA8F-E641-BE5C-19FC3B3F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Stappenplan</a:t>
            </a:r>
            <a:endParaRPr lang="nl-NL" b="1">
              <a:solidFill>
                <a:srgbClr val="B8A1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022589-64B5-4F4A-8111-D2D9E785B26E}"/>
              </a:ext>
            </a:extLst>
          </p:cNvPr>
          <p:cNvSpPr txBox="1"/>
          <p:nvPr/>
        </p:nvSpPr>
        <p:spPr>
          <a:xfrm>
            <a:off x="957448" y="1441306"/>
            <a:ext cx="107041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/>
              <a:t>Schrijf je product/dienst op het midden van een blad &amp; maak een woord web van thema’s die hierop aansluiten. 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Na het woord web ga je verschillende bronnen raadplegen om ontwikkelingen te verzamelen binnen deze thema’s. 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Je verzamelt minimaal 5 ontwikkelingen die inspelen op de thema’s en jouw product.</a:t>
            </a:r>
          </a:p>
          <a:p>
            <a:pPr marL="342900" indent="-342900">
              <a:buFont typeface="+mj-lt"/>
              <a:buAutoNum type="arabicPeriod"/>
            </a:pPr>
            <a:endParaRPr lang="nl-NL"/>
          </a:p>
          <a:p>
            <a:pPr marL="342900" indent="-342900">
              <a:buFont typeface="+mj-lt"/>
              <a:buAutoNum type="arabicPeriod"/>
            </a:pPr>
            <a:r>
              <a:rPr lang="nl-NL"/>
              <a:t>De ontwikkeling onderbouw je met voorbeelden.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r>
              <a:rPr lang="nl-NL" b="1"/>
              <a:t>Wat lever je op?</a:t>
            </a:r>
          </a:p>
          <a:p>
            <a:r>
              <a:rPr lang="nl-NL"/>
              <a:t>Een word document met daarin minimaal 5 beschreven ontwikkelingen die inspelen op de thema’s en jullie product/ dienst, onderbouwd met bronnen.</a:t>
            </a:r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342900" indent="-342900">
              <a:buFont typeface="+mj-lt"/>
              <a:buAutoNum type="arabicPeriod" startAt="4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+mj-lt"/>
              <a:buAutoNum type="arabicPeriod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75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externe analyse</a:t>
            </a:r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Ondernemen</a:t>
            </a:r>
          </a:p>
          <a:p>
            <a:pPr>
              <a:buFont typeface="Wingdings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Sustainable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Externe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SWOT 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Adoptiecurve</a:t>
            </a:r>
          </a:p>
          <a:p>
            <a:pPr marL="0" indent="0">
              <a:buNone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0420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924" y="167894"/>
            <a:ext cx="9529586" cy="1139796"/>
          </a:xfrm>
        </p:spPr>
        <p:txBody>
          <a:bodyPr anchor="t">
            <a:normAutofit/>
          </a:bodyPr>
          <a:lstStyle/>
          <a:p>
            <a:pPr algn="l"/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nl-NL" sz="2800" b="1">
                <a:solidFill>
                  <a:srgbClr val="B8A1FF"/>
                </a:solidFill>
              </a:rPr>
              <a:t> </a:t>
            </a:r>
            <a:r>
              <a:rPr lang="nl-NL" sz="4400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ondernemingsplan</a:t>
            </a:r>
            <a:r>
              <a:rPr lang="nl-NL" sz="2800" b="1">
                <a:solidFill>
                  <a:srgbClr val="B8A1FF"/>
                </a:solidFill>
              </a:rPr>
              <a:t> (onderdeel 1)</a:t>
            </a:r>
            <a:endParaRPr lang="nl-NL" sz="2800" b="1" i="1">
              <a:solidFill>
                <a:srgbClr val="B8A1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89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F91B2F5-6D98-40FA-BB65-23FD40E72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584"/>
              </p:ext>
            </p:extLst>
          </p:nvPr>
        </p:nvGraphicFramePr>
        <p:xfrm>
          <a:off x="1775252" y="2336258"/>
          <a:ext cx="8641496" cy="2185483"/>
        </p:xfrm>
        <a:graphic>
          <a:graphicData uri="http://schemas.openxmlformats.org/drawingml/2006/table">
            <a:tbl>
              <a:tblPr firstRow="1" firstCol="1" bandRow="1"/>
              <a:tblGrid>
                <a:gridCol w="994835">
                  <a:extLst>
                    <a:ext uri="{9D8B030D-6E8A-4147-A177-3AD203B41FA5}">
                      <a16:colId xmlns:a16="http://schemas.microsoft.com/office/drawing/2014/main" val="2161581917"/>
                    </a:ext>
                  </a:extLst>
                </a:gridCol>
                <a:gridCol w="3974820">
                  <a:extLst>
                    <a:ext uri="{9D8B030D-6E8A-4147-A177-3AD203B41FA5}">
                      <a16:colId xmlns:a16="http://schemas.microsoft.com/office/drawing/2014/main" val="3041623000"/>
                    </a:ext>
                  </a:extLst>
                </a:gridCol>
                <a:gridCol w="994835">
                  <a:extLst>
                    <a:ext uri="{9D8B030D-6E8A-4147-A177-3AD203B41FA5}">
                      <a16:colId xmlns:a16="http://schemas.microsoft.com/office/drawing/2014/main" val="2828048739"/>
                    </a:ext>
                  </a:extLst>
                </a:gridCol>
                <a:gridCol w="513697">
                  <a:extLst>
                    <a:ext uri="{9D8B030D-6E8A-4147-A177-3AD203B41FA5}">
                      <a16:colId xmlns:a16="http://schemas.microsoft.com/office/drawing/2014/main" val="698073750"/>
                    </a:ext>
                  </a:extLst>
                </a:gridCol>
                <a:gridCol w="513697">
                  <a:extLst>
                    <a:ext uri="{9D8B030D-6E8A-4147-A177-3AD203B41FA5}">
                      <a16:colId xmlns:a16="http://schemas.microsoft.com/office/drawing/2014/main" val="263299218"/>
                    </a:ext>
                  </a:extLst>
                </a:gridCol>
                <a:gridCol w="412403">
                  <a:extLst>
                    <a:ext uri="{9D8B030D-6E8A-4147-A177-3AD203B41FA5}">
                      <a16:colId xmlns:a16="http://schemas.microsoft.com/office/drawing/2014/main" val="753358254"/>
                    </a:ext>
                  </a:extLst>
                </a:gridCol>
                <a:gridCol w="412403">
                  <a:extLst>
                    <a:ext uri="{9D8B030D-6E8A-4147-A177-3AD203B41FA5}">
                      <a16:colId xmlns:a16="http://schemas.microsoft.com/office/drawing/2014/main" val="24548225"/>
                    </a:ext>
                  </a:extLst>
                </a:gridCol>
                <a:gridCol w="412403">
                  <a:extLst>
                    <a:ext uri="{9D8B030D-6E8A-4147-A177-3AD203B41FA5}">
                      <a16:colId xmlns:a16="http://schemas.microsoft.com/office/drawing/2014/main" val="2797798489"/>
                    </a:ext>
                  </a:extLst>
                </a:gridCol>
                <a:gridCol w="412403">
                  <a:extLst>
                    <a:ext uri="{9D8B030D-6E8A-4147-A177-3AD203B41FA5}">
                      <a16:colId xmlns:a16="http://schemas.microsoft.com/office/drawing/2014/main" val="1354605731"/>
                    </a:ext>
                  </a:extLst>
                </a:gridCol>
              </a:tblGrid>
              <a:tr h="1949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6" marR="126086" marT="63043" marB="630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Ondernemingsplan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gemotiveerd welke manier het product of de dienst inspeelt op de </a:t>
                      </a:r>
                      <a:r>
                        <a:rPr lang="nl-NL" sz="130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ontwikkelingen</a:t>
                      </a: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de maatschappij.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duidelijke </a:t>
                      </a:r>
                      <a:r>
                        <a:rPr lang="nl-NL" sz="130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missie, visie </a:t>
                      </a: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nl-NL" sz="1300" b="1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marktanalyse is helder omschreven en onderbouwd met theorie.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"/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SWOT-analyse is helder omschreven en onderbouwd met externe en interne factoren 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086" marR="126086" marT="63043" marB="63043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64" marR="94564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64" marR="94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564" marR="94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564" marR="94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564" marR="945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564" marR="9456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674673"/>
                  </a:ext>
                </a:extLst>
              </a:tr>
              <a:tr h="2355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564" marR="9456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496317"/>
                  </a:ext>
                </a:extLst>
              </a:tr>
            </a:tbl>
          </a:graphicData>
        </a:graphic>
      </p:graphicFrame>
      <p:sp>
        <p:nvSpPr>
          <p:cNvPr id="6" name="Titel 2">
            <a:extLst>
              <a:ext uri="{FF2B5EF4-FFF2-40B4-BE49-F238E27FC236}">
                <a16:creationId xmlns:a16="http://schemas.microsoft.com/office/drawing/2014/main" id="{D51CC759-4B58-B432-5DD7-7D4AD62B19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ea typeface="+mj-ea"/>
                <a:cs typeface="+mj-cs"/>
              </a:rPr>
              <a:t>Beoordelingsformulier -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hletics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Ondernemingsverslag</a:t>
            </a:r>
          </a:p>
        </p:txBody>
      </p:sp>
    </p:spTree>
    <p:extLst>
      <p:ext uri="{BB962C8B-B14F-4D97-AF65-F5344CB8AC3E}">
        <p14:creationId xmlns:p14="http://schemas.microsoft.com/office/powerpoint/2010/main" val="31862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83880" y="268261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2425 MON TP1 Analyse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r>
              <a:rPr lang="nl-NL" sz="1400">
                <a:latin typeface="+mn-lt"/>
              </a:rPr>
              <a:t>Het uitvoeren van een brede analyse van de omgeving waarin je als ondernemer actief bent op macro-, </a:t>
            </a:r>
            <a:r>
              <a:rPr lang="nl-NL" sz="1400" err="1">
                <a:latin typeface="+mn-lt"/>
              </a:rPr>
              <a:t>meso</a:t>
            </a:r>
            <a:r>
              <a:rPr lang="nl-NL" sz="1400">
                <a:latin typeface="+mn-lt"/>
              </a:rPr>
              <a:t>- en microniveau.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1883465"/>
            <a:ext cx="4943772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r>
              <a:rPr lang="nl-NL" sz="1400" dirty="0">
                <a:latin typeface="+mn-lt"/>
              </a:rPr>
              <a:t>Je schrijft een verslag over de analyse van je omgeving. Deze analyse voer je uit op macro-, 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- en </a:t>
            </a:r>
            <a:r>
              <a:rPr lang="nl-NL" sz="1400" dirty="0" err="1">
                <a:latin typeface="+mn-lt"/>
              </a:rPr>
              <a:t>micro-niveau</a:t>
            </a:r>
            <a:r>
              <a:rPr lang="nl-NL" sz="1400" dirty="0">
                <a:latin typeface="+mn-lt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DESTEP analyse (macro)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ABCD analyse (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Interne analyse (micro)</a:t>
            </a:r>
          </a:p>
          <a:p>
            <a:endParaRPr lang="nl-NL" sz="1400" dirty="0">
              <a:latin typeface="+mn-lt"/>
            </a:endParaRPr>
          </a:p>
          <a:p>
            <a:r>
              <a:rPr lang="nl-NL" sz="1400" dirty="0">
                <a:latin typeface="+mn-lt"/>
              </a:rPr>
              <a:t>Je </a:t>
            </a:r>
            <a:r>
              <a:rPr lang="nl-NL" sz="1400">
                <a:latin typeface="+mn-lt"/>
              </a:rPr>
              <a:t>verwerkt de analyses </a:t>
            </a:r>
            <a:r>
              <a:rPr lang="nl-NL" sz="1400" dirty="0">
                <a:latin typeface="+mn-lt"/>
              </a:rPr>
              <a:t>in een SWOT analyse.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918478"/>
            <a:ext cx="4943772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</a:t>
            </a:r>
            <a:r>
              <a:rPr lang="nl-NL" sz="1200" b="1" dirty="0">
                <a:solidFill>
                  <a:srgbClr val="CCFF33"/>
                </a:solidFill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Je verdeelt de analyses binnen je groep.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Verdiep je in de analyse die je gekozen hebt.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Op basis van deskresearch voer je de gekozen analyse 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De resultaten uit de gekozen analyse verwerk je in de SWOT analyse.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+mn-lt"/>
              </a:rPr>
              <a:t>Vergeet niet om de bronnen te vermelden en te verwerken volgens APA bronvermelding.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4380497"/>
            <a:ext cx="4570157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</a:p>
          <a:p>
            <a:pPr marL="0" indent="0">
              <a:spcBef>
                <a:spcPct val="50000"/>
              </a:spcBef>
            </a:pPr>
            <a:r>
              <a:rPr lang="nl-NL" sz="1400" dirty="0">
                <a:latin typeface="+mn-lt"/>
              </a:rPr>
              <a:t>Project Mijn Onderneming</a:t>
            </a:r>
          </a:p>
          <a:p>
            <a:pPr marL="0" indent="0">
              <a:spcBef>
                <a:spcPct val="50000"/>
              </a:spcBef>
            </a:pPr>
            <a:r>
              <a:rPr lang="nl-NL" sz="1400" dirty="0">
                <a:latin typeface="+mn-lt"/>
                <a:hlinkClick r:id="rId3"/>
              </a:rPr>
              <a:t>Maatschappelijke trends &amp; ontwikkelingen</a:t>
            </a:r>
            <a:endParaRPr lang="nl-NL" sz="1400" dirty="0">
              <a:latin typeface="+mn-lt"/>
            </a:endParaRPr>
          </a:p>
          <a:p>
            <a:pPr marL="0" indent="0">
              <a:spcBef>
                <a:spcPct val="50000"/>
              </a:spcBef>
            </a:pPr>
            <a:r>
              <a:rPr lang="nl-NL" sz="1400">
                <a:latin typeface="+mn-lt"/>
              </a:rPr>
              <a:t>Wikiwijs</a:t>
            </a:r>
            <a:endParaRPr lang="nl-NL" sz="1400" dirty="0">
              <a:latin typeface="+mn-lt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3306628"/>
            <a:ext cx="4570157" cy="87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Bijeenkomsten &amp; Tijd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400">
                <a:latin typeface="+mn-lt"/>
              </a:rPr>
              <a:t>Lessen over doelgroep- en marktanalyse 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400">
                <a:latin typeface="+mn-lt"/>
              </a:rPr>
              <a:t>Projecturen om aan het product te werken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  <a:r>
              <a:rPr lang="nl-NL" sz="1200" b="1" dirty="0">
                <a:solidFill>
                  <a:srgbClr val="CCFF33"/>
                </a:solidFill>
                <a:latin typeface="Arial" pitchFamily="36" charset="0"/>
                <a:cs typeface="ＭＳ Ｐゴシック" pitchFamily="36" charset="-128"/>
              </a:rPr>
              <a:t>		 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Dit product verdeel je binnen de groep.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Je wordt een groepje feedback friends geplaatst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Deadline: </a:t>
            </a:r>
            <a:r>
              <a:rPr lang="nl-NL" sz="1400" b="1" dirty="0">
                <a:ea typeface="Calibri" pitchFamily="34" charset="0"/>
                <a:cs typeface="Arial" charset="0"/>
              </a:rPr>
              <a:t>29 november 2024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400" dirty="0">
                <a:ea typeface="Calibri" pitchFamily="34" charset="0"/>
                <a:cs typeface="Arial" charset="0"/>
              </a:rPr>
              <a:t>Feedback friends bijeenkomst: </a:t>
            </a:r>
            <a:r>
              <a:rPr lang="nl-NL" sz="1400" b="1" dirty="0">
                <a:ea typeface="Calibri" pitchFamily="34" charset="0"/>
                <a:cs typeface="Arial" charset="0"/>
              </a:rPr>
              <a:t>6 december 2024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16" y="1936489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23" y="3902450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989" y="443596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478158" y="3306628"/>
            <a:ext cx="300737" cy="290796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1182829" y="5999657"/>
            <a:ext cx="566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i="1">
                <a:latin typeface="Arial" panose="020B0604020202020204" pitchFamily="34" charset="0"/>
                <a:cs typeface="Arial" panose="020B0604020202020204" pitchFamily="34" charset="0"/>
              </a:rPr>
              <a:t>Welke inzichten haal je uit de verschillende analyses? </a:t>
            </a:r>
          </a:p>
        </p:txBody>
      </p:sp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0"/>
            <a:ext cx="6779489" cy="944711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B8A1FF"/>
                </a:solidFill>
              </a:rPr>
              <a:t>DESTEP analyse</a:t>
            </a:r>
            <a:endParaRPr lang="nl-NL" sz="2800" b="1" i="1">
              <a:solidFill>
                <a:srgbClr val="B8A1FF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944711"/>
            <a:ext cx="8558941" cy="48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>
                <a:solidFill>
                  <a:srgbClr val="B8A1FF"/>
                </a:solidFill>
              </a:rPr>
              <a:t>Macro-economische analyse</a:t>
            </a:r>
          </a:p>
          <a:p>
            <a:pPr algn="l"/>
            <a:endParaRPr lang="nl-NL" sz="1600" i="1">
              <a:solidFill>
                <a:schemeClr val="tx1"/>
              </a:solidFill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D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emografisch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Opbouw en samenstelling van de bevolking, samenstelling huishoudens, 	</a:t>
            </a:r>
          </a:p>
          <a:p>
            <a:pPr algn="l"/>
            <a:r>
              <a:rPr lang="nl-NL" sz="1600" i="1">
                <a:solidFill>
                  <a:schemeClr val="tx1"/>
                </a:solidFill>
                <a:latin typeface="+mn-lt"/>
              </a:rPr>
              <a:t>	vergrijzing, bevolkingsgroei.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E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conomisch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Globalisering, werkgelegenheid, besteedbaar inkomen, conjunctuur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S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ociaal/Cultureel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Levensstijl, individualisme, vrijetijdsbesteding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T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echnologisch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Nieuwe technieken, systemen en processen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E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cologisch en ethisch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Milieu, duurzame producten, ethische ontwikkelingen</a:t>
            </a:r>
            <a:br>
              <a:rPr lang="nl-NL" sz="1600" i="1">
                <a:solidFill>
                  <a:schemeClr val="tx1"/>
                </a:solidFill>
                <a:latin typeface="+mn-lt"/>
              </a:rPr>
            </a:br>
            <a:endParaRPr lang="nl-NL" sz="1600" i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600" b="1" i="1">
                <a:solidFill>
                  <a:srgbClr val="B8A1FF"/>
                </a:solidFill>
                <a:latin typeface="+mn-lt"/>
              </a:rPr>
              <a:t>P</a:t>
            </a:r>
            <a:r>
              <a:rPr lang="nl-NL" sz="1600" b="1" i="1">
                <a:solidFill>
                  <a:schemeClr val="tx1"/>
                </a:solidFill>
                <a:latin typeface="+mn-lt"/>
              </a:rPr>
              <a:t>olitiek/juridisch</a:t>
            </a:r>
          </a:p>
          <a:p>
            <a:pPr algn="l"/>
            <a:r>
              <a:rPr lang="nl-NL" sz="1600" b="1" i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tx1"/>
                </a:solidFill>
                <a:latin typeface="+mn-lt"/>
              </a:rPr>
              <a:t>Nationale en internationale wetten m.b.t. milieu, concurrentie etc.</a:t>
            </a:r>
            <a:endParaRPr lang="nl-NL" sz="1600" b="1" i="1">
              <a:solidFill>
                <a:schemeClr val="tx1"/>
              </a:solidFill>
              <a:latin typeface="+mn-lt"/>
            </a:endParaRPr>
          </a:p>
          <a:p>
            <a:pPr algn="l"/>
            <a:endParaRPr lang="nl-NL" sz="1600" i="1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1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2A80-1E6D-F64B-76F0-69A90E81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B14C4-E1E3-2C6D-AA51-08F69E5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593" y="0"/>
            <a:ext cx="6779489" cy="944711"/>
          </a:xfrm>
        </p:spPr>
        <p:txBody>
          <a:bodyPr>
            <a:normAutofit/>
          </a:bodyPr>
          <a:lstStyle/>
          <a:p>
            <a:r>
              <a:rPr lang="nl-NL" sz="2800" b="1">
                <a:solidFill>
                  <a:srgbClr val="B8A1FF"/>
                </a:solidFill>
              </a:rPr>
              <a:t>DESTEP analyse</a:t>
            </a:r>
            <a:endParaRPr lang="nl-NL" sz="2800" b="1" i="1">
              <a:solidFill>
                <a:srgbClr val="B8A1FF"/>
              </a:solidFill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706E01A7-820A-4DDC-845F-F3FD41191FF9}"/>
              </a:ext>
            </a:extLst>
          </p:cNvPr>
          <p:cNvSpPr txBox="1">
            <a:spLocks/>
          </p:cNvSpPr>
          <p:nvPr/>
        </p:nvSpPr>
        <p:spPr>
          <a:xfrm>
            <a:off x="3218192" y="944711"/>
            <a:ext cx="8558941" cy="4862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 dirty="0">
                <a:solidFill>
                  <a:srgbClr val="B8A1FF"/>
                </a:solidFill>
              </a:rPr>
              <a:t>Macro-economische analyse</a:t>
            </a: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  <a:p>
            <a:pPr algn="l"/>
            <a:r>
              <a:rPr lang="nl-NL" sz="2400" b="1" i="1" dirty="0">
                <a:solidFill>
                  <a:srgbClr val="B8A1FF"/>
                </a:solidFill>
                <a:latin typeface="+mn-lt"/>
              </a:rPr>
              <a:t>Zoek voor ieder domein van de DESTEP minimaal twee ontwikkelingen.</a:t>
            </a:r>
          </a:p>
          <a:p>
            <a:pPr algn="l"/>
            <a:endParaRPr lang="nl-NL" sz="2400" b="1" i="1" dirty="0">
              <a:solidFill>
                <a:srgbClr val="B8A1FF"/>
              </a:solidFill>
              <a:latin typeface="+mn-lt"/>
            </a:endParaRPr>
          </a:p>
          <a:p>
            <a:pPr algn="l"/>
            <a:r>
              <a:rPr lang="nl-NL" sz="2400" b="1" i="1" dirty="0">
                <a:solidFill>
                  <a:srgbClr val="B8A1FF"/>
                </a:solidFill>
                <a:latin typeface="+mn-lt"/>
              </a:rPr>
              <a:t>Tip: gebruik het trendonderzoek van </a:t>
            </a:r>
            <a:r>
              <a:rPr lang="nl-NL" sz="2400" b="1" i="1" dirty="0" err="1">
                <a:solidFill>
                  <a:srgbClr val="B8A1FF"/>
                </a:solidFill>
                <a:latin typeface="+mn-lt"/>
              </a:rPr>
              <a:t>Thaesis</a:t>
            </a:r>
            <a:r>
              <a:rPr lang="nl-NL" sz="2400" b="1" i="1" dirty="0">
                <a:solidFill>
                  <a:srgbClr val="B8A1FF"/>
                </a:solidFill>
                <a:latin typeface="+mn-lt"/>
              </a:rPr>
              <a:t> (</a:t>
            </a:r>
            <a:r>
              <a:rPr lang="nl-NL" sz="2400" b="1" i="1" dirty="0">
                <a:solidFill>
                  <a:srgbClr val="B8A1FF"/>
                </a:solidFill>
                <a:latin typeface="+mn-lt"/>
                <a:hlinkClick r:id="rId2"/>
              </a:rPr>
              <a:t>https://thaesis.nl/maatschappij100/</a:t>
            </a:r>
            <a:r>
              <a:rPr lang="nl-NL" sz="2400" b="1" i="1" dirty="0">
                <a:solidFill>
                  <a:srgbClr val="B8A1FF"/>
                </a:solidFill>
                <a:latin typeface="+mn-lt"/>
              </a:rPr>
              <a:t> )</a:t>
            </a:r>
            <a:endParaRPr lang="nl-NL" sz="2400" b="1" i="1" dirty="0">
              <a:solidFill>
                <a:schemeClr val="tx1"/>
              </a:solidFill>
              <a:latin typeface="+mn-lt"/>
            </a:endParaRP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Afbeeldingsresultaat voor world png">
            <a:extLst>
              <a:ext uri="{FF2B5EF4-FFF2-40B4-BE49-F238E27FC236}">
                <a16:creationId xmlns:a16="http://schemas.microsoft.com/office/drawing/2014/main" id="{278871AF-847E-9713-E2D7-2020A9DC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0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6271" y="782240"/>
            <a:ext cx="6776062" cy="769601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B8A1FF"/>
                </a:solidFill>
              </a:rPr>
              <a:t>ABCD analyse</a:t>
            </a:r>
            <a:endParaRPr lang="nl-NL" sz="2800" b="1" i="1" dirty="0">
              <a:solidFill>
                <a:srgbClr val="B8A1FF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608832" y="1838446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err="1">
                <a:solidFill>
                  <a:schemeClr val="tx1"/>
                </a:solidFill>
              </a:rPr>
              <a:t>Meso</a:t>
            </a:r>
            <a:r>
              <a:rPr lang="nl-NL" sz="1800" b="1">
                <a:solidFill>
                  <a:schemeClr val="tx1"/>
                </a:solidFill>
              </a:rPr>
              <a:t>-economische analyse – ABCD analyse</a:t>
            </a:r>
          </a:p>
          <a:p>
            <a:pPr algn="l"/>
            <a:endParaRPr lang="nl-NL" sz="1800">
              <a:solidFill>
                <a:schemeClr val="tx1"/>
              </a:solidFill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A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fnemers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B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edrijfstak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C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oncurrenten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l-NL" sz="1800" b="1">
                <a:solidFill>
                  <a:srgbClr val="B8A1FF"/>
                </a:solidFill>
                <a:latin typeface="+mn-lt"/>
              </a:rPr>
              <a:t>D</a:t>
            </a:r>
            <a:r>
              <a:rPr lang="nl-NL" sz="1800" b="1">
                <a:solidFill>
                  <a:schemeClr val="tx1"/>
                </a:solidFill>
                <a:latin typeface="+mn-lt"/>
              </a:rPr>
              <a:t>istributie</a:t>
            </a:r>
          </a:p>
          <a:p>
            <a:pPr algn="l"/>
            <a:r>
              <a:rPr lang="nl-NL" sz="1800" b="1">
                <a:solidFill>
                  <a:schemeClr val="tx1"/>
                </a:solidFill>
                <a:latin typeface="+mn-lt"/>
              </a:rPr>
              <a:t>	</a:t>
            </a:r>
            <a:r>
              <a:rPr lang="nl-NL" sz="1800">
                <a:solidFill>
                  <a:schemeClr val="tx1"/>
                </a:solidFill>
                <a:latin typeface="+mn-lt"/>
              </a:rPr>
              <a:t>Hoe komt je product bij de klant of hoe komen grondstoffen bij jou?</a:t>
            </a:r>
            <a:endParaRPr lang="nl-NL" sz="1800" b="1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79203" y="1701310"/>
            <a:ext cx="2889281" cy="3754318"/>
          </a:xfrm>
          <a:prstGeom prst="rect">
            <a:avLst/>
          </a:prstGeom>
        </p:spPr>
      </p:pic>
      <p:pic>
        <p:nvPicPr>
          <p:cNvPr id="1026" name="Picture 2" descr="Vraag hier uw branche rapport aan - MKB Banenmonitor">
            <a:extLst>
              <a:ext uri="{FF2B5EF4-FFF2-40B4-BE49-F238E27FC236}">
                <a16:creationId xmlns:a16="http://schemas.microsoft.com/office/drawing/2014/main" id="{D61EB169-7539-42AB-5A5E-BA6441B4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65" y="361585"/>
            <a:ext cx="30194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6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Ontwikkelingen</a:t>
            </a:r>
            <a:endParaRPr lang="nl-NL">
              <a:solidFill>
                <a:srgbClr val="B8A1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85BC62-5375-7B46-B486-0386FFFA0964}"/>
              </a:ext>
            </a:extLst>
          </p:cNvPr>
          <p:cNvSpPr txBox="1"/>
          <p:nvPr/>
        </p:nvSpPr>
        <p:spPr>
          <a:xfrm>
            <a:off x="1017270" y="1690688"/>
            <a:ext cx="103365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Wat gebeurt er in de wereld om je heen?</a:t>
            </a:r>
            <a:endParaRPr lang="nl-NL" sz="2000">
              <a:solidFill>
                <a:srgbClr val="000644"/>
              </a:solidFill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Welke ontwikkelingen spelen in op jouw product/ dienst?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Wat betekenen deze ontwikkelingen voor jouw onderneming, doelgroep &amp; product?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Welke personen spelen een grote rol in deze ontwikkelingen en tonen aan dat deze ontwikkeling aan de gang is (innovator/ </a:t>
            </a:r>
            <a:r>
              <a:rPr lang="nl-NL" sz="2000" err="1">
                <a:solidFill>
                  <a:srgbClr val="000644"/>
                </a:solidFill>
              </a:rPr>
              <a:t>early</a:t>
            </a:r>
            <a:r>
              <a:rPr lang="nl-NL" sz="2000">
                <a:solidFill>
                  <a:srgbClr val="000644"/>
                </a:solidFill>
              </a:rPr>
              <a:t> adopter)?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>
              <a:solidFill>
                <a:srgbClr val="0006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>
                <a:solidFill>
                  <a:srgbClr val="000644"/>
                </a:solidFill>
              </a:rPr>
              <a:t>Nieuwsberichten &amp; nieuwe producten/ diensten tonen ook ontwikkelingen aan!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rgbClr val="0006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rgbClr val="000644"/>
              </a:solidFill>
            </a:endParaRPr>
          </a:p>
        </p:txBody>
      </p:sp>
      <p:pic>
        <p:nvPicPr>
          <p:cNvPr id="4" name="Picture 4" descr="8 WordPress trends om in 2021 in de gaten te houden - WP Brothers">
            <a:extLst>
              <a:ext uri="{FF2B5EF4-FFF2-40B4-BE49-F238E27FC236}">
                <a16:creationId xmlns:a16="http://schemas.microsoft.com/office/drawing/2014/main" id="{26F6D050-5F44-4FA0-86E3-67B1E12A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17" y="510988"/>
            <a:ext cx="2226402" cy="22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02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B2E582-87CB-4F7F-8284-BA19FBD1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c20cf8ba-b598-4d03-85bf-01d90a2844ae"/>
    <ds:schemaRef ds:uri="c67c63a5-6c7f-42bb-9d17-0feff5816463"/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785</Words>
  <Application>Microsoft Office PowerPoint</Application>
  <PresentationFormat>Breedbeeld</PresentationFormat>
  <Paragraphs>164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Athletics</vt:lpstr>
      <vt:lpstr>Calibri</vt:lpstr>
      <vt:lpstr>Calibri Light</vt:lpstr>
      <vt:lpstr>Symbol</vt:lpstr>
      <vt:lpstr>Wingdings</vt:lpstr>
      <vt:lpstr>Kantoorthema</vt:lpstr>
      <vt:lpstr>PowerPoint-presentatie</vt:lpstr>
      <vt:lpstr>PowerPoint-presentatie</vt:lpstr>
      <vt:lpstr>Route ondernemingsplan (onderdeel 1)</vt:lpstr>
      <vt:lpstr>PowerPoint-presentatie</vt:lpstr>
      <vt:lpstr>PowerPoint-presentatie</vt:lpstr>
      <vt:lpstr>DESTEP analyse</vt:lpstr>
      <vt:lpstr>DESTEP analyse</vt:lpstr>
      <vt:lpstr>ABCD analyse</vt:lpstr>
      <vt:lpstr>Ontwikkelingen</vt:lpstr>
      <vt:lpstr>Waarom zijn ontwikkelingen belangrijk?</vt:lpstr>
      <vt:lpstr>Adoptiecurve</vt:lpstr>
      <vt:lpstr>Innovators &amp; Early adopters</vt:lpstr>
      <vt:lpstr>SWOT analyse</vt:lpstr>
      <vt:lpstr>Stappenplan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7</cp:revision>
  <dcterms:created xsi:type="dcterms:W3CDTF">2021-07-07T07:37:45Z</dcterms:created>
  <dcterms:modified xsi:type="dcterms:W3CDTF">2024-11-07T14:29:10Z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